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7" r:id="rId3"/>
    <p:sldId id="259" r:id="rId4"/>
    <p:sldId id="267" r:id="rId5"/>
    <p:sldId id="266" r:id="rId6"/>
    <p:sldId id="263" r:id="rId7"/>
    <p:sldId id="264" r:id="rId8"/>
    <p:sldId id="265" r:id="rId9"/>
    <p:sldId id="268" r:id="rId10"/>
    <p:sldId id="261" r:id="rId11"/>
    <p:sldId id="278" r:id="rId12"/>
    <p:sldId id="269" r:id="rId13"/>
    <p:sldId id="271" r:id="rId14"/>
    <p:sldId id="270" r:id="rId15"/>
    <p:sldId id="275" r:id="rId16"/>
    <p:sldId id="274" r:id="rId17"/>
    <p:sldId id="276" r:id="rId18"/>
    <p:sldId id="272" r:id="rId19"/>
    <p:sldId id="27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-128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061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79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005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10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345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461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64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698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376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963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023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5BDDB-0E19-47B1-B7AE-6C1020E12004}" type="datetimeFigureOut">
              <a:rPr lang="de-CH" smtClean="0"/>
              <a:t>05.06.15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5BCEC-B365-46D6-8ADD-9A43E69F09F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171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Document_Microsoft_Word1.docx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q2qgaNge4k" TargetMode="Externa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Virtual </a:t>
            </a:r>
            <a:r>
              <a:rPr lang="en-GB" dirty="0" smtClean="0"/>
              <a:t>Shelf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noProof="1" smtClean="0"/>
              <a:t>Browse, explore, find, read</a:t>
            </a:r>
            <a:r>
              <a:rPr lang="en-GB" noProof="1"/>
              <a:t> </a:t>
            </a:r>
            <a:r>
              <a:rPr lang="en-GB" noProof="1" smtClean="0"/>
              <a:t>and bookmark books.</a:t>
            </a:r>
          </a:p>
          <a:p>
            <a:pPr marL="0" indent="0">
              <a:buNone/>
            </a:pPr>
            <a:endParaRPr lang="en-GB" noProof="1"/>
          </a:p>
          <a:p>
            <a:pPr marL="0" indent="0">
              <a:buNone/>
            </a:pPr>
            <a:r>
              <a:rPr lang="en-GB" noProof="1" smtClean="0"/>
              <a:t>Raphaël Tuor</a:t>
            </a:r>
          </a:p>
          <a:p>
            <a:pPr marL="0" indent="0">
              <a:buNone/>
            </a:pPr>
            <a:r>
              <a:rPr lang="en-GB" noProof="1" smtClean="0"/>
              <a:t>Christoph Reinhart</a:t>
            </a:r>
          </a:p>
          <a:p>
            <a:pPr marL="0" indent="0">
              <a:buNone/>
            </a:pPr>
            <a:r>
              <a:rPr lang="en-GB" noProof="1" smtClean="0"/>
              <a:t>Nicolas Spycher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99359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6. Evaluation - Hypothesis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Can progressive interfaces enhance the experience and the productivity of an user compared to an interface  he is already accustomed to?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29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6. Evaluation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Task given to users, with both modalities: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book called “A History of Mathematics” </a:t>
            </a:r>
          </a:p>
          <a:p>
            <a:r>
              <a:rPr lang="en-US" dirty="0"/>
              <a:t>In the book, search for the word “Gutenberg” </a:t>
            </a:r>
          </a:p>
          <a:p>
            <a:r>
              <a:rPr lang="en-US" dirty="0"/>
              <a:t>Go to page 10 </a:t>
            </a:r>
          </a:p>
          <a:p>
            <a:r>
              <a:rPr lang="en-US" dirty="0"/>
              <a:t>Bookmark this book </a:t>
            </a:r>
          </a:p>
          <a:p>
            <a:r>
              <a:rPr lang="en-US" dirty="0"/>
              <a:t>Bookmark another book called “First Six Books of the Elements of Euclid” </a:t>
            </a:r>
          </a:p>
          <a:p>
            <a:r>
              <a:rPr lang="en-US" dirty="0"/>
              <a:t>Show all the bookmarks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10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qualitative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globa_apprec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03" y="1744599"/>
            <a:ext cx="7282088" cy="45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qualitative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ease_of_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3" y="1755120"/>
            <a:ext cx="7222432" cy="44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qualitative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ease_of_lear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36" y="1707497"/>
            <a:ext cx="7359047" cy="4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quantitative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Image 3" descr="time_to_complete_task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53" y="1884427"/>
            <a:ext cx="7271349" cy="42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1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quantitative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Image 4" descr="steps_to_complete_task_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43" y="1903752"/>
            <a:ext cx="7218901" cy="418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 </a:t>
            </a:r>
            <a:r>
              <a:rPr lang="de-CH" dirty="0" err="1" smtClean="0"/>
              <a:t>results</a:t>
            </a:r>
            <a:r>
              <a:rPr lang="de-CH" dirty="0" smtClean="0"/>
              <a:t> - quantitative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63492" y="181495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533193"/>
              </p:ext>
            </p:extLst>
          </p:nvPr>
        </p:nvGraphicFramePr>
        <p:xfrm>
          <a:off x="1961439" y="3576150"/>
          <a:ext cx="9616223" cy="138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r:id="rId4" imgW="5905500" imgH="850900" progId="Word.Document.12">
                  <p:embed/>
                </p:oleObj>
              </mc:Choice>
              <mc:Fallback>
                <p:oleObj name="Document" r:id="rId4" imgW="5905500" imgH="850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1439" y="3576150"/>
                        <a:ext cx="9616223" cy="138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16665" y="2070340"/>
            <a:ext cx="52187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Many errors were recognition errors: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4863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7.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756721" y="26039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1784" y="2105012"/>
            <a:ext cx="107258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500" dirty="0" smtClean="0"/>
              <a:t>In our case keyboard </a:t>
            </a:r>
            <a:r>
              <a:rPr lang="en-GB" sz="2500" dirty="0"/>
              <a:t>and mouse interaction is more efficient </a:t>
            </a:r>
            <a:r>
              <a:rPr lang="en-GB" sz="2500" dirty="0" smtClean="0"/>
              <a:t>than a multimodal interaction</a:t>
            </a:r>
          </a:p>
          <a:p>
            <a:pPr marL="285750" indent="-285750">
              <a:buFont typeface="Arial"/>
              <a:buChar char="•"/>
            </a:pPr>
            <a:endParaRPr lang="en-GB" sz="2500" dirty="0"/>
          </a:p>
          <a:p>
            <a:pPr marL="285750" indent="-285750">
              <a:buFont typeface="Arial"/>
              <a:buChar char="•"/>
            </a:pPr>
            <a:r>
              <a:rPr lang="en-GB" sz="2500" dirty="0" smtClean="0"/>
              <a:t>Redundant modalities corrected some errors</a:t>
            </a:r>
          </a:p>
          <a:p>
            <a:endParaRPr lang="en-GB" sz="2500" dirty="0" smtClean="0"/>
          </a:p>
          <a:p>
            <a:pPr marL="285750" indent="-285750">
              <a:buFont typeface="Arial"/>
              <a:buChar char="•"/>
            </a:pPr>
            <a:r>
              <a:rPr lang="en-GB" sz="2500" dirty="0"/>
              <a:t>E</a:t>
            </a:r>
            <a:r>
              <a:rPr lang="en-GB" sz="2500" dirty="0" smtClean="0"/>
              <a:t>fficiency </a:t>
            </a:r>
            <a:r>
              <a:rPr lang="en-GB" sz="2500" dirty="0"/>
              <a:t>of </a:t>
            </a:r>
            <a:r>
              <a:rPr lang="en-GB" sz="2500" dirty="0" smtClean="0"/>
              <a:t>voice and gesture could increase if ergonomics </a:t>
            </a:r>
            <a:r>
              <a:rPr lang="en-GB" sz="2500" dirty="0"/>
              <a:t>were </a:t>
            </a:r>
            <a:r>
              <a:rPr lang="en-GB" sz="2500" dirty="0" smtClean="0"/>
              <a:t>improved</a:t>
            </a:r>
          </a:p>
          <a:p>
            <a:pPr marL="285750" indent="-285750">
              <a:buFont typeface="Arial"/>
              <a:buChar char="•"/>
            </a:pPr>
            <a:endParaRPr lang="en-GB" sz="2500" dirty="0"/>
          </a:p>
          <a:p>
            <a:pPr marL="285750" indent="-285750">
              <a:buFont typeface="Arial"/>
              <a:buChar char="•"/>
            </a:pPr>
            <a:r>
              <a:rPr lang="en-GB" sz="2500" dirty="0" smtClean="0"/>
              <a:t>Technical challenges (tracking, speech recognition…)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0056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your</a:t>
            </a:r>
            <a:r>
              <a:rPr lang="de-CH" dirty="0" smtClean="0"/>
              <a:t> </a:t>
            </a:r>
            <a:r>
              <a:rPr lang="de-CH" dirty="0" err="1" smtClean="0"/>
              <a:t>attention</a:t>
            </a:r>
            <a:r>
              <a:rPr lang="de-CH" dirty="0" smtClean="0"/>
              <a:t>!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81114"/>
            <a:ext cx="10515600" cy="4762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0" dirty="0" smtClean="0"/>
              <a:t>?</a:t>
            </a:r>
            <a:endParaRPr lang="en-US" sz="200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949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Interfaces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1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1. </a:t>
            </a:r>
            <a:r>
              <a:rPr lang="de-CH" dirty="0" err="1" smtClean="0"/>
              <a:t>Application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06500"/>
            <a:ext cx="10515600" cy="47704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Virtual Library:</a:t>
            </a:r>
          </a:p>
          <a:p>
            <a:pPr marL="0" indent="0">
              <a:buNone/>
            </a:pPr>
            <a:r>
              <a:rPr lang="en-US" dirty="0"/>
              <a:t>- Functions: </a:t>
            </a:r>
          </a:p>
          <a:p>
            <a:pPr marL="0" indent="0">
              <a:buNone/>
            </a:pPr>
            <a:r>
              <a:rPr lang="en-US" dirty="0"/>
              <a:t>		- Search for books</a:t>
            </a:r>
          </a:p>
          <a:p>
            <a:pPr marL="0" indent="0">
              <a:buNone/>
            </a:pPr>
            <a:r>
              <a:rPr lang="en-US" dirty="0"/>
              <a:t>		- Open and read books</a:t>
            </a:r>
          </a:p>
          <a:p>
            <a:pPr marL="0" indent="0">
              <a:buNone/>
            </a:pPr>
            <a:r>
              <a:rPr lang="en-US" dirty="0"/>
              <a:t>		- Navigate trough a book</a:t>
            </a:r>
          </a:p>
          <a:p>
            <a:pPr marL="0" indent="0">
              <a:buNone/>
            </a:pPr>
            <a:r>
              <a:rPr lang="en-US" dirty="0"/>
              <a:t>		- Mark and search text</a:t>
            </a:r>
          </a:p>
          <a:p>
            <a:pPr marL="0" indent="0">
              <a:buNone/>
            </a:pPr>
            <a:r>
              <a:rPr lang="en-US" dirty="0"/>
              <a:t>		- Set </a:t>
            </a:r>
            <a:r>
              <a:rPr lang="en-US" dirty="0" smtClean="0"/>
              <a:t>bookmarks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2 Modalities: </a:t>
            </a:r>
            <a:r>
              <a:rPr lang="en-US" dirty="0"/>
              <a:t>Speech &amp; Gestures vs. </a:t>
            </a:r>
            <a:r>
              <a:rPr lang="en-US" dirty="0" smtClean="0"/>
              <a:t>Keyboard </a:t>
            </a:r>
            <a:r>
              <a:rPr lang="en-US" dirty="0"/>
              <a:t>&amp; </a:t>
            </a:r>
            <a:r>
              <a:rPr lang="en-US" dirty="0" smtClean="0"/>
              <a:t>Mouse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14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Application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06500"/>
            <a:ext cx="10515600" cy="4770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Technical Specifications:</a:t>
            </a:r>
          </a:p>
          <a:p>
            <a:pPr marL="0" indent="0">
              <a:buNone/>
            </a:pPr>
            <a:r>
              <a:rPr lang="en-US" dirty="0" smtClean="0"/>
              <a:t>IDE: Visual Studio</a:t>
            </a:r>
          </a:p>
          <a:p>
            <a:pPr marL="0" indent="0">
              <a:buNone/>
            </a:pPr>
            <a:r>
              <a:rPr lang="en-US" dirty="0" smtClean="0"/>
              <a:t>Programming Language: C#</a:t>
            </a:r>
          </a:p>
          <a:p>
            <a:pPr marL="0" indent="0">
              <a:buNone/>
            </a:pPr>
            <a:r>
              <a:rPr lang="en-US" dirty="0" smtClean="0"/>
              <a:t>Voice and Gesture recognition: </a:t>
            </a:r>
            <a:r>
              <a:rPr lang="en-US" dirty="0" err="1" smtClean="0"/>
              <a:t>Kinect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085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Fusion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689798" y="2277690"/>
            <a:ext cx="2571433" cy="1910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69610" y="2262150"/>
            <a:ext cx="2571433" cy="1910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1694" y="3001933"/>
            <a:ext cx="204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Kinect_Controller</a:t>
            </a:r>
            <a:endParaRPr lang="en-US" dirty="0" smtClean="0"/>
          </a:p>
          <a:p>
            <a:pPr algn="ctr"/>
            <a:r>
              <a:rPr lang="en-US" dirty="0" smtClean="0"/>
              <a:t>(Captures Input)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544613" y="2938955"/>
            <a:ext cx="2004668" cy="5772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63490" y="2629520"/>
            <a:ext cx="204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WPF</a:t>
            </a:r>
            <a:endParaRPr lang="en-US" dirty="0"/>
          </a:p>
          <a:p>
            <a:pPr algn="ctr"/>
            <a:r>
              <a:rPr lang="en-US" dirty="0" smtClean="0"/>
              <a:t>(Fusion)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0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2. Interfaces - 1st Interface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Technical details: </a:t>
            </a:r>
          </a:p>
          <a:p>
            <a:pPr>
              <a:buFontTx/>
              <a:buChar char="-"/>
            </a:pPr>
            <a:r>
              <a:rPr lang="en-GB" dirty="0" smtClean="0"/>
              <a:t>Kinect for Gesture- and Speech recognition</a:t>
            </a:r>
          </a:p>
          <a:p>
            <a:pPr marL="0" indent="0">
              <a:buNone/>
            </a:pPr>
            <a:r>
              <a:rPr lang="en-GB" dirty="0" smtClean="0"/>
              <a:t>Fusion:</a:t>
            </a:r>
          </a:p>
          <a:p>
            <a:pPr marL="0" indent="0">
              <a:buNone/>
            </a:pPr>
            <a:r>
              <a:rPr lang="en-GB" dirty="0" smtClean="0"/>
              <a:t>- Store the position of the right hand (cursor position) as a global value whenever a new frame is produced by the camera, send it to the Form</a:t>
            </a:r>
          </a:p>
          <a:p>
            <a:pPr marL="0" indent="0">
              <a:buNone/>
            </a:pPr>
            <a:r>
              <a:rPr lang="en-GB" dirty="0" smtClean="0"/>
              <a:t>- If a speech command occurs, call the specific method in the Form and look up the position of the cursor</a:t>
            </a:r>
          </a:p>
        </p:txBody>
      </p:sp>
    </p:spTree>
    <p:extLst>
      <p:ext uri="{BB962C8B-B14F-4D97-AF65-F5344CB8AC3E}">
        <p14:creationId xmlns:p14="http://schemas.microsoft.com/office/powerpoint/2010/main" val="8789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CASE model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 smtClean="0"/>
              <a:t>Combined, Parallel = Synergistic</a:t>
            </a:r>
          </a:p>
          <a:p>
            <a:pPr lvl="1">
              <a:buFontTx/>
              <a:buChar char="-"/>
            </a:pPr>
            <a:r>
              <a:rPr lang="en-GB" dirty="0" smtClean="0"/>
              <a:t>Point at a book and say bookmark</a:t>
            </a:r>
          </a:p>
          <a:p>
            <a:pPr lvl="1">
              <a:buFontTx/>
              <a:buChar char="-"/>
            </a:pPr>
            <a:r>
              <a:rPr lang="en-GB" dirty="0" smtClean="0"/>
              <a:t>Point at a book and say open</a:t>
            </a:r>
          </a:p>
          <a:p>
            <a:pPr>
              <a:buFontTx/>
              <a:buChar char="-"/>
            </a:pPr>
            <a:r>
              <a:rPr lang="en-GB" dirty="0" smtClean="0"/>
              <a:t>Combined, Sequential = Alternate</a:t>
            </a:r>
          </a:p>
          <a:p>
            <a:pPr lvl="1">
              <a:buFontTx/>
              <a:buChar char="-"/>
            </a:pPr>
            <a:r>
              <a:rPr lang="en-GB" dirty="0" smtClean="0"/>
              <a:t>Remove a bookmark</a:t>
            </a:r>
          </a:p>
          <a:p>
            <a:pPr>
              <a:buFontTx/>
              <a:buChar char="-"/>
            </a:pPr>
            <a:r>
              <a:rPr lang="en-GB" dirty="0" smtClean="0"/>
              <a:t>Parallel, Independent = Concurrent</a:t>
            </a:r>
          </a:p>
          <a:p>
            <a:pPr lvl="1">
              <a:buFontTx/>
              <a:buChar char="-"/>
            </a:pPr>
            <a:r>
              <a:rPr lang="en-GB" dirty="0" smtClean="0"/>
              <a:t>Swipe trough a book and at the same time start a new search</a:t>
            </a:r>
          </a:p>
          <a:p>
            <a:pPr lvl="1">
              <a:buFontTx/>
              <a:buChar char="-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8678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 CARE model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 smtClean="0"/>
              <a:t>Complementary</a:t>
            </a:r>
          </a:p>
          <a:p>
            <a:pPr lvl="1">
              <a:buFontTx/>
              <a:buChar char="-"/>
            </a:pPr>
            <a:r>
              <a:rPr lang="en-GB" dirty="0" smtClean="0"/>
              <a:t>You can only bookmark by using a combination of speech and gesture</a:t>
            </a:r>
          </a:p>
          <a:p>
            <a:pPr lvl="1">
              <a:buFontTx/>
              <a:buChar char="-"/>
            </a:pPr>
            <a:r>
              <a:rPr lang="en-GB" dirty="0" smtClean="0"/>
              <a:t>You can only open a book by using a combination of speech and gesture</a:t>
            </a:r>
            <a:endParaRPr lang="en-GB" dirty="0"/>
          </a:p>
          <a:p>
            <a:pPr>
              <a:buFontTx/>
              <a:buChar char="-"/>
            </a:pPr>
            <a:r>
              <a:rPr lang="en-GB" dirty="0" smtClean="0"/>
              <a:t>Equivalent </a:t>
            </a:r>
          </a:p>
          <a:p>
            <a:pPr lvl="1">
              <a:buFontTx/>
              <a:buChar char="-"/>
            </a:pPr>
            <a:r>
              <a:rPr lang="en-GB" dirty="0" smtClean="0"/>
              <a:t>You can go to the next page by either swiping right with your left hand or by saying next.</a:t>
            </a:r>
          </a:p>
          <a:p>
            <a:pPr>
              <a:buFontTx/>
              <a:buChar char="-"/>
            </a:pPr>
            <a:r>
              <a:rPr lang="en-GB" dirty="0" smtClean="0"/>
              <a:t>Assignment</a:t>
            </a:r>
          </a:p>
          <a:p>
            <a:pPr lvl="1">
              <a:buFontTx/>
              <a:buChar char="-"/>
            </a:pPr>
            <a:r>
              <a:rPr lang="en-GB" dirty="0" smtClean="0"/>
              <a:t>The user can only search for books by using voice commands</a:t>
            </a:r>
          </a:p>
          <a:p>
            <a:pPr>
              <a:buFontTx/>
              <a:buChar char="-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038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https://www.youtube.com/watch?v=Dq2qgaNge4k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FUI - Demo 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6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425</Words>
  <Application>Microsoft Macintosh PowerPoint</Application>
  <PresentationFormat>Personnalisé</PresentationFormat>
  <Paragraphs>100</Paragraphs>
  <Slides>19</Slides>
  <Notes>0</Notes>
  <HiddenSlides>0</HiddenSlides>
  <MMClips>1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1" baseType="lpstr">
      <vt:lpstr>Office Theme</vt:lpstr>
      <vt:lpstr>Document</vt:lpstr>
      <vt:lpstr>Virtual Shelf</vt:lpstr>
      <vt:lpstr>Contents</vt:lpstr>
      <vt:lpstr>1. Application</vt:lpstr>
      <vt:lpstr>Application</vt:lpstr>
      <vt:lpstr>Fusion</vt:lpstr>
      <vt:lpstr>2. Interfaces - 1st Interface</vt:lpstr>
      <vt:lpstr>3. CASE model</vt:lpstr>
      <vt:lpstr>4. CARE model</vt:lpstr>
      <vt:lpstr>Demo</vt:lpstr>
      <vt:lpstr>6. Evaluation - Hypothesis</vt:lpstr>
      <vt:lpstr>6. Evaluation</vt:lpstr>
      <vt:lpstr>Evaluation results - qualitative</vt:lpstr>
      <vt:lpstr>Evaluation results - qualitative</vt:lpstr>
      <vt:lpstr>Evaluation results - qualitative</vt:lpstr>
      <vt:lpstr>Evaluation results - quantitative</vt:lpstr>
      <vt:lpstr>Evaluation results - quantitative</vt:lpstr>
      <vt:lpstr>Evaluation results - quantitative</vt:lpstr>
      <vt:lpstr>7. Conclusion</vt:lpstr>
      <vt:lpstr>Thank you for your attention!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Chrigu</dc:creator>
  <cp:lastModifiedBy>Raphaël Tuor</cp:lastModifiedBy>
  <cp:revision>32</cp:revision>
  <dcterms:created xsi:type="dcterms:W3CDTF">2015-03-13T12:28:08Z</dcterms:created>
  <dcterms:modified xsi:type="dcterms:W3CDTF">2015-06-05T12:34:19Z</dcterms:modified>
</cp:coreProperties>
</file>